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00" r:id="rId6"/>
    <p:sldId id="293" r:id="rId7"/>
    <p:sldId id="308" r:id="rId8"/>
    <p:sldId id="309" r:id="rId9"/>
    <p:sldId id="310" r:id="rId10"/>
    <p:sldId id="305" r:id="rId11"/>
    <p:sldId id="307" r:id="rId12"/>
    <p:sldId id="285" r:id="rId13"/>
    <p:sldId id="311" r:id="rId14"/>
    <p:sldId id="268" r:id="rId15"/>
    <p:sldId id="312" r:id="rId16"/>
    <p:sldId id="313" r:id="rId17"/>
    <p:sldId id="271" r:id="rId18"/>
    <p:sldId id="288" r:id="rId19"/>
    <p:sldId id="260" r:id="rId20"/>
    <p:sldId id="282" r:id="rId21"/>
    <p:sldId id="290" r:id="rId22"/>
    <p:sldId id="299" r:id="rId23"/>
    <p:sldId id="275" r:id="rId24"/>
    <p:sldId id="276" r:id="rId2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3725" autoAdjust="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#,##0\ "€"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\ &quot;€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A6C-4D0F-A514-BA5C4F6118CB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A6C-4D0F-A514-BA5C4F6118C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A6C-4D0F-A514-BA5C4F6118CB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A6C-4D0F-A514-BA5C4F6118CB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A6C-4D0F-A514-BA5C4F6118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543-438F-81C2-07499DA1928A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43-438F-81C2-07499DA1928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543-438F-81C2-07499DA1928A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543-438F-81C2-07499DA1928A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543-438F-81C2-07499DA192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469-4D04-8954-CAFE3DCD6253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469-4D04-8954-CAFE3DCD625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469-4D04-8954-CAFE3DCD6253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469-4D04-8954-CAFE3DCD6253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469-4D04-8954-CAFE3DCD62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9D-4F58-9368-2044BEFDA30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A9D-4F58-9368-2044BEFDA3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A9D-4F58-9368-2044BEFDA305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A9D-4F58-9368-2044BEFDA305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A9D-4F58-9368-2044BEFDA3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CA05249-E543-4EF0-8EB3-03297BC77DBC}" type="datetime1">
              <a:rPr lang="es-ES" smtClean="0"/>
              <a:t>05/04/2023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F75FB2-D12E-4669-8522-D3E2C7E6DC9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9EAA0-17A4-43A3-A9AB-DA1556A0A42F}" type="datetime1">
              <a:rPr lang="es-ES" noProof="0" smtClean="0"/>
              <a:pPr/>
              <a:t>05/04/2023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18E0B9-48E4-499D-93B2-B07D00395BA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589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2297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3731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6331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9155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8057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7845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37791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54251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78302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9772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1205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83573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18E0B9-48E4-499D-93B2-B07D00395BAC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550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4971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347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1018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3418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9502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8523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947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98970" y="3105163"/>
            <a:ext cx="3167636" cy="64767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rtlCol="0" anchor="b"/>
          <a:lstStyle>
            <a:lvl1pPr marL="0" indent="0">
              <a:buNone/>
              <a:defRPr/>
            </a:lvl1pPr>
          </a:lstStyle>
          <a:p>
            <a:pPr rtl="0"/>
            <a:r>
              <a:rPr lang="es-ES" noProof="0"/>
              <a:t>Haga clic para agregar una imagen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8" name="Marcador de texto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a de merca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22" name="Marcador de texto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2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8" name="Marcador de posición de imagen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1" name="Marcador de posición de imagen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4" name="Marcador de texto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24" name="Marcador de texto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29" name="Marcador de texto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19" name="Marcador de contenido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0" name="Marcador de contenido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17" name="Marcador de fecha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2" name="Marcador de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 rtlCol="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 rtlCol="0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orma libre: Forma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</p:grpSp>
      <p:sp>
        <p:nvSpPr>
          <p:cNvPr id="27" name="Marcador de fecha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egia de crec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rtlCol="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8" name="Marcador de texto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del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4" name="Marcador de texto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rtlCol="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arcador de fecha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ción de equip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4" name="Marcador de posición de imagen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7" name="Marcador de posición de imagen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ción de equip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4" name="Marcador de posición de imagen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7" name="Marcador de posición de imagen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44" name="Marcador de posición de imagen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5" name="Marcador de texto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46" name="Marcador de texto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47" name="Marcador de posición de imagen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texto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49" name="Marcador de texto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50" name="Marcador de posición de imagen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texto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52" name="Marcador de texto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53" name="Marcador de posición de imagen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4" name="Marcador de texto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55" name="Marcador de texto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8" name="Marcador de contenido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9" name="Marcador de contenido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4" name="Marcador de texto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5" name="Marcador de texto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6" name="Marcador de texto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42" name="Marcador de contenido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8" name="Marcador de texto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9" name="Marcador de texto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40" name="Marcador de texto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énes so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 rtlCol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548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chas 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texto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15" name="Marcador de posición de imagen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4" name="Marcador de texto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texto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18" name="Marcador de pie de página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23" name="Marcador de número de diapositiva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a y 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rtlCol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o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8" name="Marcador de posición de imagen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2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9" name="Marcador de posición de imagen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3</a:t>
            </a:r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0" name="Marcador de posición de imagen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4</a:t>
            </a:r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5" name="Marcador de fecha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e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10" Type="http://schemas.openxmlformats.org/officeDocument/2006/relationships/image" Target="../media/image24.pn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Fotografía con cuatro macetas con cactus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GreenWear: Moda Sostenible A Tu Alcance.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1188541"/>
          </a:xfrm>
        </p:spPr>
        <p:txBody>
          <a:bodyPr rtlCol="0">
            <a:normAutofit fontScale="92500" lnSpcReduction="10000"/>
          </a:bodyPr>
          <a:lstStyle/>
          <a:p>
            <a:pPr marL="285750" indent="-285750" rtl="0">
              <a:buFontTx/>
              <a:buChar char="-"/>
            </a:pPr>
            <a:r>
              <a:rPr lang="es-ES" dirty="0"/>
              <a:t>Harry Fabian Henao Figueroa</a:t>
            </a:r>
          </a:p>
          <a:p>
            <a:pPr marL="285750" indent="-285750" rtl="0">
              <a:buFontTx/>
              <a:buChar char="-"/>
            </a:pPr>
            <a:r>
              <a:rPr lang="es-ES" dirty="0"/>
              <a:t>Sebastián Pinzón Marín</a:t>
            </a:r>
          </a:p>
          <a:p>
            <a:pPr marL="285750" indent="-285750" rtl="0">
              <a:buFontTx/>
              <a:buChar char="-"/>
            </a:pPr>
            <a:r>
              <a:rPr lang="es-ES" dirty="0"/>
              <a:t>Oscar  Cisneros Sandoval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ítulo 113">
            <a:extLst>
              <a:ext uri="{FF2B5EF4-FFF2-40B4-BE49-F238E27FC236}">
                <a16:creationId xmlns:a16="http://schemas.microsoft.com/office/drawing/2014/main" id="{6995B2A1-4F72-48EE-BA20-8B2BA762B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Comparativa de mercados</a:t>
            </a:r>
            <a:endParaRPr lang="es-ES" dirty="0"/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DE5575D4-5623-4536-A1FD-88DC9E69B70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466593" y="2207455"/>
            <a:ext cx="1351811" cy="1097280"/>
          </a:xfrm>
        </p:spPr>
        <p:txBody>
          <a:bodyPr rtlCol="0">
            <a:noAutofit/>
          </a:bodyPr>
          <a:lstStyle/>
          <a:p>
            <a:pPr rtl="0"/>
            <a:r>
              <a:rPr lang="es-ES" sz="3500" dirty="0"/>
              <a:t>3000 M €</a:t>
            </a:r>
          </a:p>
        </p:txBody>
      </p:sp>
      <p:pic>
        <p:nvPicPr>
          <p:cNvPr id="18" name="Marcador de posición de imagen 17" descr="Fotografía a unas suculentas en macetas blancas&#10;">
            <a:extLst>
              <a:ext uri="{FF2B5EF4-FFF2-40B4-BE49-F238E27FC236}">
                <a16:creationId xmlns:a16="http://schemas.microsoft.com/office/drawing/2014/main" id="{02723B88-7DAA-44B0-BC66-1F112DBA6E5D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2202883"/>
            <a:ext cx="1106424" cy="1106424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77BB92B-9C2F-4032-B64E-458859DF6B4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13048" y="2207455"/>
            <a:ext cx="3657600" cy="1097280"/>
          </a:xfrm>
          <a:ln>
            <a:noFill/>
          </a:ln>
        </p:spPr>
        <p:txBody>
          <a:bodyPr rtlCol="0"/>
          <a:lstStyle/>
          <a:p>
            <a:pPr rtl="0"/>
            <a:r>
              <a:rPr lang="es-ES"/>
              <a:t>Oportunidad de crecer</a:t>
            </a:r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4C713243-B120-4978-9267-A70B93886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70648" y="2207455"/>
            <a:ext cx="3657600" cy="1097280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Mercado disponible</a:t>
            </a:r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9AB7232E-DE0F-4109-BB7B-0865DD7888E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466592" y="3559605"/>
            <a:ext cx="1353313" cy="1097280"/>
          </a:xfrm>
        </p:spPr>
        <p:txBody>
          <a:bodyPr rtlCol="0">
            <a:noAutofit/>
          </a:bodyPr>
          <a:lstStyle/>
          <a:p>
            <a:pPr rtl="0"/>
            <a:r>
              <a:rPr lang="es-ES" sz="3500"/>
              <a:t>2000 M €</a:t>
            </a:r>
            <a:endParaRPr lang="es-ES" sz="3500" dirty="0"/>
          </a:p>
        </p:txBody>
      </p:sp>
      <p:pic>
        <p:nvPicPr>
          <p:cNvPr id="20" name="Marcador de posición de imagen 19" descr="Plano picado de varias suculentas">
            <a:extLst>
              <a:ext uri="{FF2B5EF4-FFF2-40B4-BE49-F238E27FC236}">
                <a16:creationId xmlns:a16="http://schemas.microsoft.com/office/drawing/2014/main" id="{117F462D-33B3-4F83-A197-62750015DDDF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3555033"/>
            <a:ext cx="1106424" cy="1106424"/>
          </a:xfrm>
        </p:spPr>
      </p:pic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5F193562-19B1-4623-A459-077D94AB03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813048" y="3559605"/>
            <a:ext cx="3657600" cy="1097280"/>
          </a:xfrm>
        </p:spPr>
        <p:txBody>
          <a:bodyPr rtlCol="0"/>
          <a:lstStyle/>
          <a:p>
            <a:pPr rtl="0"/>
            <a:r>
              <a:rPr lang="es-ES"/>
              <a:t>Libertad para inventar</a:t>
            </a:r>
            <a:endParaRPr lang="es-ES" dirty="0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B04251DE-984F-4F96-B658-96234EEBAA6C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7470648" y="3559605"/>
            <a:ext cx="3657600" cy="109728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Mercado útil</a:t>
            </a:r>
            <a:endParaRPr lang="es-E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971325E6-8BA7-4684-9CAF-F9CC24E884D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466592" y="4905756"/>
            <a:ext cx="1353314" cy="1097280"/>
          </a:xfrm>
        </p:spPr>
        <p:txBody>
          <a:bodyPr rtlCol="0">
            <a:noAutofit/>
          </a:bodyPr>
          <a:lstStyle/>
          <a:p>
            <a:pPr rtl="0"/>
            <a:r>
              <a:rPr lang="es-ES" sz="3500"/>
              <a:t>1000 M €</a:t>
            </a:r>
            <a:endParaRPr lang="es-ES" sz="3500" dirty="0"/>
          </a:p>
        </p:txBody>
      </p:sp>
      <p:pic>
        <p:nvPicPr>
          <p:cNvPr id="22" name="Marcador de posición de imagen 21" descr="Fotografía de macetas &#10;de barro cocido apiladas">
            <a:extLst>
              <a:ext uri="{FF2B5EF4-FFF2-40B4-BE49-F238E27FC236}">
                <a16:creationId xmlns:a16="http://schemas.microsoft.com/office/drawing/2014/main" id="{9741A0BC-A474-40EB-8401-F1E47E57D13E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4901184"/>
            <a:ext cx="1106424" cy="1106424"/>
          </a:xfrm>
        </p:spPr>
      </p:pic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180CE0EB-9AF8-4582-8833-ADF066F1F69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813048" y="4905756"/>
            <a:ext cx="3657600" cy="1097280"/>
          </a:xfrm>
        </p:spPr>
        <p:txBody>
          <a:bodyPr rtlCol="0"/>
          <a:lstStyle/>
          <a:p>
            <a:pPr rtl="0"/>
            <a:r>
              <a:rPr lang="es-ES"/>
              <a:t>Pocos competidores</a:t>
            </a:r>
            <a:endParaRPr lang="es-ES" dirty="0"/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E7443081-2C62-412D-A062-499CDB206E47}"/>
              </a:ext>
            </a:extLst>
          </p:cNvPr>
          <p:cNvSpPr>
            <a:spLocks noGrp="1"/>
          </p:cNvSpPr>
          <p:nvPr>
            <p:ph sz="half" idx="41"/>
          </p:nvPr>
        </p:nvSpPr>
        <p:spPr>
          <a:xfrm>
            <a:off x="7470648" y="4905756"/>
            <a:ext cx="3657600" cy="1097280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Mercado obtenible</a:t>
            </a:r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3B7B03-D1D1-4992-B605-84EC6CA56062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D1AE1DB-13CC-42B4-8C75-FA8B6C4C09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DAE2ADF-7F82-4651-9A28-7A902C9BD1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38410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 rtlCol="0"/>
          <a:lstStyle/>
          <a:p>
            <a:pPr rtl="0"/>
            <a:r>
              <a:rPr lang="es-ES"/>
              <a:t>Nuestra competencia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rtlCol="0"/>
          <a:lstStyle/>
          <a:p>
            <a:pPr rtl="0"/>
            <a:r>
              <a:rPr lang="es-ES"/>
              <a:t>Contoso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El precio de nuestro producto es inferior al de otras empresas del mercado.</a:t>
            </a:r>
          </a:p>
          <a:p>
            <a:pPr rtl="0"/>
            <a:r>
              <a:rPr lang="es-ES" noProof="1"/>
              <a:t>El diseño es sencillo y fácil de usar, en comparación con los diseños complejos de los competidores.</a:t>
            </a:r>
          </a:p>
          <a:p>
            <a:pPr rtl="0"/>
            <a:r>
              <a:rPr lang="es-ES" noProof="1"/>
              <a:t>La asequibilidad es el principal motivo para que nuestros consumidores puedan usar nuestro producto.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</p:spPr>
        <p:txBody>
          <a:bodyPr rtlCol="0"/>
          <a:lstStyle/>
          <a:p>
            <a:pPr rtl="0"/>
            <a:r>
              <a:rPr lang="es-ES"/>
              <a:t>Competencia</a:t>
            </a:r>
            <a:endParaRPr lang="es-ES" dirty="0"/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6EDB25FB-2007-49B3-B10C-DDDE76E45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 rtlCol="0"/>
          <a:lstStyle/>
          <a:p>
            <a:pPr rtl="0"/>
            <a:r>
              <a:rPr lang="es-ES"/>
              <a:t>El producto de la empresa A es más caro.</a:t>
            </a:r>
          </a:p>
          <a:p>
            <a:pPr rtl="0"/>
            <a:r>
              <a:rPr lang="es-ES"/>
              <a:t>El producto de las empresas B y C es costoso e incómodo de usar.</a:t>
            </a:r>
          </a:p>
          <a:p>
            <a:pPr rtl="0"/>
            <a:r>
              <a:rPr lang="es-ES"/>
              <a:t>El producto de las empresas D y E es asequible, pero incómodo de usar.</a:t>
            </a:r>
            <a:endParaRPr lang="es-ES" dirty="0"/>
          </a:p>
        </p:txBody>
      </p:sp>
      <p:pic>
        <p:nvPicPr>
          <p:cNvPr id="24" name="Marcador de posición de imagen 23" descr="Fotografía con diferentes suculenta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8" name="Marcador de fecha 47">
            <a:extLst>
              <a:ext uri="{FF2B5EF4-FFF2-40B4-BE49-F238E27FC236}">
                <a16:creationId xmlns:a16="http://schemas.microsoft.com/office/drawing/2014/main" id="{72260A6F-9731-47E2-94BA-7030273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49" name="Marcador de pie de página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  <a:endParaRPr lang="es-ES" dirty="0"/>
          </a:p>
        </p:txBody>
      </p:sp>
      <p:sp>
        <p:nvSpPr>
          <p:cNvPr id="50" name="Marcador de número de diapositiva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Plano de la competencia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2992" y="2232908"/>
            <a:ext cx="2194560" cy="27432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PRÁCTICO</a:t>
            </a:r>
          </a:p>
        </p:txBody>
      </p:sp>
      <p:sp>
        <p:nvSpPr>
          <p:cNvPr id="14" name="Cuadro de texto 13">
            <a:extLst>
              <a:ext uri="{FF2B5EF4-FFF2-40B4-BE49-F238E27FC236}">
                <a16:creationId xmlns:a16="http://schemas.microsoft.com/office/drawing/2014/main" id="{6F4D88FB-4966-440B-B91C-A4A994D5A589}"/>
              </a:ext>
            </a:extLst>
          </p:cNvPr>
          <p:cNvSpPr txBox="1"/>
          <p:nvPr/>
        </p:nvSpPr>
        <p:spPr>
          <a:xfrm>
            <a:off x="1179196" y="2452440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1400" b="1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38" name="Cuadro de texto 37">
            <a:extLst>
              <a:ext uri="{FF2B5EF4-FFF2-40B4-BE49-F238E27FC236}">
                <a16:creationId xmlns:a16="http://schemas.microsoft.com/office/drawing/2014/main" id="{67A04ABF-FDB1-4293-B2FF-45D35ADC8C2E}"/>
              </a:ext>
            </a:extLst>
          </p:cNvPr>
          <p:cNvSpPr txBox="1"/>
          <p:nvPr/>
        </p:nvSpPr>
        <p:spPr>
          <a:xfrm>
            <a:off x="8922733" y="2592892"/>
            <a:ext cx="1510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2000">
                <a:solidFill>
                  <a:schemeClr val="accent1">
                    <a:lumMod val="90000"/>
                  </a:schemeClr>
                </a:solidFill>
                <a:latin typeface="+mj-lt"/>
              </a:rPr>
              <a:t>Contoso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C8982B59-A1B2-40DA-A0C6-72C2741AB5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728" y="3494402"/>
            <a:ext cx="2194560" cy="274320"/>
          </a:xfrm>
        </p:spPr>
        <p:txBody>
          <a:bodyPr rtlCol="0"/>
          <a:lstStyle/>
          <a:p>
            <a:pPr rtl="0"/>
            <a:r>
              <a:rPr lang="es-ES"/>
              <a:t>CARO</a:t>
            </a:r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6B19234D-D2EF-4701-9E2E-B32018B006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10732" y="3494402"/>
            <a:ext cx="2194560" cy="274320"/>
          </a:xfrm>
        </p:spPr>
        <p:txBody>
          <a:bodyPr rtlCol="0"/>
          <a:lstStyle/>
          <a:p>
            <a:pPr rtl="0"/>
            <a:r>
              <a:rPr lang="es-ES"/>
              <a:t>ASEQUIBLE</a:t>
            </a:r>
          </a:p>
        </p:txBody>
      </p:sp>
      <p:sp>
        <p:nvSpPr>
          <p:cNvPr id="20" name="Cuadro de texto 19">
            <a:extLst>
              <a:ext uri="{FF2B5EF4-FFF2-40B4-BE49-F238E27FC236}">
                <a16:creationId xmlns:a16="http://schemas.microsoft.com/office/drawing/2014/main" id="{C7B14B30-2419-4D40-8AD3-31CCBF88F7F8}"/>
              </a:ext>
            </a:extLst>
          </p:cNvPr>
          <p:cNvSpPr txBox="1"/>
          <p:nvPr/>
        </p:nvSpPr>
        <p:spPr>
          <a:xfrm>
            <a:off x="1777326" y="419709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1400" b="1">
                <a:solidFill>
                  <a:schemeClr val="accent5"/>
                </a:solidFill>
              </a:rPr>
              <a:t>D</a:t>
            </a:r>
          </a:p>
        </p:txBody>
      </p:sp>
      <p:sp>
        <p:nvSpPr>
          <p:cNvPr id="26" name="Cuadro de texto 25">
            <a:extLst>
              <a:ext uri="{FF2B5EF4-FFF2-40B4-BE49-F238E27FC236}">
                <a16:creationId xmlns:a16="http://schemas.microsoft.com/office/drawing/2014/main" id="{322AD189-7DB5-4ACB-AD7F-5DFD87E8A71F}"/>
              </a:ext>
            </a:extLst>
          </p:cNvPr>
          <p:cNvSpPr txBox="1"/>
          <p:nvPr/>
        </p:nvSpPr>
        <p:spPr>
          <a:xfrm>
            <a:off x="8113395" y="421251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1400" b="1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22" name="Cuadro de texto 21">
            <a:extLst>
              <a:ext uri="{FF2B5EF4-FFF2-40B4-BE49-F238E27FC236}">
                <a16:creationId xmlns:a16="http://schemas.microsoft.com/office/drawing/2014/main" id="{BEC01721-4BB0-488B-9B5A-48C46D8D28B3}"/>
              </a:ext>
            </a:extLst>
          </p:cNvPr>
          <p:cNvSpPr txBox="1"/>
          <p:nvPr/>
        </p:nvSpPr>
        <p:spPr>
          <a:xfrm>
            <a:off x="2237505" y="5045672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1400" b="1">
                <a:solidFill>
                  <a:schemeClr val="accent5"/>
                </a:solidFill>
              </a:rPr>
              <a:t>E</a:t>
            </a:r>
          </a:p>
        </p:txBody>
      </p:sp>
      <p:sp>
        <p:nvSpPr>
          <p:cNvPr id="24" name="Cuadro de texto 23">
            <a:extLst>
              <a:ext uri="{FF2B5EF4-FFF2-40B4-BE49-F238E27FC236}">
                <a16:creationId xmlns:a16="http://schemas.microsoft.com/office/drawing/2014/main" id="{8D07B799-6119-4CA9-B5CE-C125763CFAF9}"/>
              </a:ext>
            </a:extLst>
          </p:cNvPr>
          <p:cNvSpPr txBox="1"/>
          <p:nvPr/>
        </p:nvSpPr>
        <p:spPr>
          <a:xfrm>
            <a:off x="7384570" y="504841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1400" b="1">
                <a:solidFill>
                  <a:schemeClr val="accent5"/>
                </a:solidFill>
              </a:rPr>
              <a:t>B</a:t>
            </a:r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84D2AA97-E618-49CB-8CE9-42717E0059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92992" y="5287722"/>
            <a:ext cx="2194560" cy="274320"/>
          </a:xfrm>
        </p:spPr>
        <p:txBody>
          <a:bodyPr rtlCol="0"/>
          <a:lstStyle/>
          <a:p>
            <a:pPr rtl="0"/>
            <a:r>
              <a:rPr lang="es-ES"/>
              <a:t>INCÓMODO</a:t>
            </a:r>
          </a:p>
        </p:txBody>
      </p:sp>
      <p:sp>
        <p:nvSpPr>
          <p:cNvPr id="52" name="Marcador de fecha 51">
            <a:extLst>
              <a:ext uri="{FF2B5EF4-FFF2-40B4-BE49-F238E27FC236}">
                <a16:creationId xmlns:a16="http://schemas.microsoft.com/office/drawing/2014/main" id="{3A1FF608-E141-4725-A9EC-726D830FED76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E495FC-7E0A-4342-A40D-3B65DCA780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12</a:t>
            </a:fld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36727BE3-A800-4D66-A1F2-87FBCFA49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39316" y="2750697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accent1"/>
              </a:solidFill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32908B8A-EAA4-45C6-A367-59D25A109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7625" y="4868466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accent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C08E96C2-DCF2-4C90-8F72-2329BB62F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73515" y="4035304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accent1"/>
              </a:solidFill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5C63F025-C100-4C98-AEEB-EA1EDBFA3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44690" y="4873925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accent1"/>
              </a:solidFill>
            </a:endParaRP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93DB100-4291-4518-A93E-C369A0D49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37446" y="4025314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accent1"/>
              </a:solidFill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34C663AD-4E82-4CCB-9202-5D88D5B90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30352" y="2421869"/>
            <a:ext cx="182880" cy="182880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1191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rtlCol="0"/>
          <a:lstStyle/>
          <a:p>
            <a:pPr rtl="0"/>
            <a:r>
              <a:rPr lang="es-ES"/>
              <a:t>Estrategia de crecimiento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09D3978D-6E02-4F15-83B3-400CCE09A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Cómo progresaremos en el futuro</a:t>
            </a:r>
          </a:p>
          <a:p>
            <a:pPr rtl="0"/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7280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 vert="horz" lIns="91440" tIns="45720" rIns="91440" bIns="45720" rtlCol="0" anchor="ctr" anchorCtr="1">
            <a:normAutofit/>
          </a:bodyPr>
          <a:lstStyle/>
          <a:p>
            <a:pPr rtl="0"/>
            <a:r>
              <a:rPr lang="es-ES"/>
              <a:t>Feb. 20XX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EDF55437-A2E9-41B0-8902-7FB8BCD8636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0">
            <a:normAutofit/>
          </a:bodyPr>
          <a:lstStyle/>
          <a:p>
            <a:pPr rtl="0"/>
            <a:r>
              <a:rPr lang="es-ES"/>
              <a:t>Implementar el producto en participantes de alto perfil o nivel para ayudar a establecer el producto.</a:t>
            </a:r>
          </a:p>
          <a:p>
            <a:pPr rtl="0"/>
            <a:endParaRPr lang="es-ES"/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9F96FB0A-2A02-4DFB-8C70-412D8DF11C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25274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 rtlCol="0"/>
          <a:lstStyle/>
          <a:p>
            <a:pPr rtl="0"/>
            <a:r>
              <a:rPr lang="es-ES"/>
              <a:t>My. 20XX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CB78CA3E-425A-49FC-8D99-4000609FEDB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rtlCol="0" anchor="t" anchorCtr="1">
            <a:normAutofit/>
          </a:bodyPr>
          <a:lstStyle/>
          <a:p>
            <a:pPr rtl="0"/>
            <a:r>
              <a:rPr lang="es-ES"/>
              <a:t>Lanzar el producto para el público general y supervisar las notas de prensa y las cuentas de redes sociales.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75D2ED3F-4593-4DAA-83A4-953C35F622C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53269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 rtlCol="0"/>
          <a:lstStyle/>
          <a:p>
            <a:pPr rtl="0"/>
            <a:r>
              <a:rPr lang="es-ES"/>
              <a:t>Oct. 20XX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0A0B0A1D-F3E2-4CA5-BB2D-285AB09BB4B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rtlCol="0" anchor="t" anchorCtr="1"/>
          <a:lstStyle/>
          <a:p>
            <a:pPr rtl="0"/>
            <a:r>
              <a:rPr lang="es-ES"/>
              <a:t>Recopilar comentarios y ajustar el diseño del producto según sea necesario.</a:t>
            </a:r>
          </a:p>
          <a:p>
            <a:pPr rtl="0"/>
            <a:endParaRPr lang="es-ES"/>
          </a:p>
        </p:txBody>
      </p:sp>
      <p:sp>
        <p:nvSpPr>
          <p:cNvPr id="98" name="Marcador de fecha 97">
            <a:extLst>
              <a:ext uri="{FF2B5EF4-FFF2-40B4-BE49-F238E27FC236}">
                <a16:creationId xmlns:a16="http://schemas.microsoft.com/office/drawing/2014/main" id="{13DFDE46-4275-492C-825A-C6E412B28241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99" name="Marcador de pie de página 98">
            <a:extLst>
              <a:ext uri="{FF2B5EF4-FFF2-40B4-BE49-F238E27FC236}">
                <a16:creationId xmlns:a16="http://schemas.microsoft.com/office/drawing/2014/main" id="{40F2CC71-2F3A-4594-B8D9-6343A4E974D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100" name="Marcador de número de diapositiva 99">
            <a:extLst>
              <a:ext uri="{FF2B5EF4-FFF2-40B4-BE49-F238E27FC236}">
                <a16:creationId xmlns:a16="http://schemas.microsoft.com/office/drawing/2014/main" id="{D7EF088D-A6D8-4DA5-AD4D-5221E33569A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8071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Avance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DD49D205-0473-4E3D-A214-A9A18377B22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 rtlCol="0"/>
          <a:lstStyle/>
          <a:p>
            <a:pPr rtl="0"/>
            <a:r>
              <a:rPr lang="es-ES" dirty="0"/>
              <a:t>Previsión para lograr nuestro objetivo</a:t>
            </a:r>
          </a:p>
          <a:p>
            <a:pPr rtl="0"/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Métricas clave</a:t>
            </a:r>
          </a:p>
        </p:txBody>
      </p:sp>
      <p:graphicFrame>
        <p:nvGraphicFramePr>
          <p:cNvPr id="11" name="Tabla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80475331"/>
              </p:ext>
            </p:extLst>
          </p:nvPr>
        </p:nvGraphicFramePr>
        <p:xfrm>
          <a:off x="706438" y="2641600"/>
          <a:ext cx="5157785" cy="302789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31557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16439">
                <a:tc>
                  <a:txBody>
                    <a:bodyPr/>
                    <a:lstStyle/>
                    <a:p>
                      <a:pPr rtl="0"/>
                      <a:endParaRPr lang="es-ES" sz="1400" noProof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>
                          <a:solidFill>
                            <a:schemeClr val="tx1"/>
                          </a:solidFill>
                        </a:rPr>
                        <a:t>Clientes</a:t>
                      </a: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>
                          <a:solidFill>
                            <a:schemeClr val="tx1"/>
                          </a:solidFill>
                        </a:rPr>
                        <a:t>Pedidos</a:t>
                      </a: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>
                          <a:solidFill>
                            <a:schemeClr val="tx1"/>
                          </a:solidFill>
                        </a:rPr>
                        <a:t>Ingresos brutos</a:t>
                      </a: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>
                          <a:solidFill>
                            <a:schemeClr val="tx1"/>
                          </a:solidFill>
                        </a:rPr>
                        <a:t>Ingresos netos</a:t>
                      </a: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10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1100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10.000 €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7.000 €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20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200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/>
                        <a:t>20.000 €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/>
                        <a:t>16.000 €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 dirty="0"/>
                        <a:t>30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300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/>
                        <a:t>30.000 €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/>
                        <a:t>25.000 €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 rtl="0"/>
                      <a:r>
                        <a:rPr lang="es-ES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40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s-ES" sz="1400" noProof="0"/>
                        <a:t>400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/>
                        <a:t>40.000 €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noProof="0" dirty="0"/>
                        <a:t>30.000 €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Ingresos anuales</a:t>
            </a:r>
          </a:p>
        </p:txBody>
      </p:sp>
      <p:graphicFrame>
        <p:nvGraphicFramePr>
          <p:cNvPr id="27" name="Marcador de contenido 13" descr="Gráfico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367467934"/>
              </p:ext>
            </p:extLst>
          </p:nvPr>
        </p:nvGraphicFramePr>
        <p:xfrm>
          <a:off x="6467475" y="264160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A66E79E-11A2-49CD-B784-D277262CCD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77E71CE-4C6D-47F1-9F23-8867ECE1C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1D7F538-825C-4C35-B2E6-BEC3D141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Plan de acción a dos años</a:t>
            </a:r>
          </a:p>
        </p:txBody>
      </p:sp>
      <p:sp>
        <p:nvSpPr>
          <p:cNvPr id="11" name="Año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32" name="Marcador de texto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258568" y="2304288"/>
            <a:ext cx="1554480" cy="561975"/>
          </a:xfrm>
        </p:spPr>
        <p:txBody>
          <a:bodyPr tIns="0" rtlCol="0">
            <a:normAutofit/>
          </a:bodyPr>
          <a:lstStyle/>
          <a:p>
            <a:pPr rtl="0"/>
            <a:r>
              <a:rPr lang="es-ES"/>
              <a:t>Borradores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ENE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FEB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MAR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ABR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MAYO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JUN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JUL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AGO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SEP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OCT</a:t>
            </a: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NOV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DIC</a:t>
            </a:r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ENE</a:t>
            </a:r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FEB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MAR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ABR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MAYO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JUN</a:t>
            </a:r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JUL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AGO</a:t>
            </a:r>
          </a:p>
        </p:txBody>
      </p:sp>
      <p:sp>
        <p:nvSpPr>
          <p:cNvPr id="29" name="Marcador de texto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SEP</a:t>
            </a:r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OCT</a:t>
            </a:r>
          </a:p>
        </p:txBody>
      </p:sp>
      <p:sp>
        <p:nvSpPr>
          <p:cNvPr id="30" name="Marcador de texto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NOV</a:t>
            </a:r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/>
              <a:t>DIC</a:t>
            </a:r>
          </a:p>
        </p:txBody>
      </p:sp>
      <p:sp>
        <p:nvSpPr>
          <p:cNvPr id="70" name="Marcador de fecha 69">
            <a:extLst>
              <a:ext uri="{FF2B5EF4-FFF2-40B4-BE49-F238E27FC236}">
                <a16:creationId xmlns:a16="http://schemas.microsoft.com/office/drawing/2014/main" id="{B3C3CC42-64DA-452A-821D-840B4ED37C81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15</a:t>
            </a:fld>
            <a:endParaRPr lang="es-ES"/>
          </a:p>
        </p:txBody>
      </p:sp>
      <p:sp>
        <p:nvSpPr>
          <p:cNvPr id="38" name="Marcador de texto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40250" y="230428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200"/>
              <a:t>Hacer grupos de discusión</a:t>
            </a:r>
          </a:p>
        </p:txBody>
      </p:sp>
      <p:sp>
        <p:nvSpPr>
          <p:cNvPr id="34" name="Marcador de texto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8118" y="230428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200"/>
              <a:t>Recopilación de comentarios</a:t>
            </a:r>
          </a:p>
        </p:txBody>
      </p:sp>
      <p:sp>
        <p:nvSpPr>
          <p:cNvPr id="40" name="Marcador de texto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2214" y="523036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200">
                <a:cs typeface="Calibri Light"/>
              </a:rPr>
              <a:t>Diseño de prueba</a:t>
            </a:r>
          </a:p>
        </p:txBody>
      </p:sp>
      <p:sp>
        <p:nvSpPr>
          <p:cNvPr id="42" name="Marcador de texto 31">
            <a:extLst>
              <a:ext uri="{FF2B5EF4-FFF2-40B4-BE49-F238E27FC236}">
                <a16:creationId xmlns:a16="http://schemas.microsoft.com/office/drawing/2014/main" id="{98DDA43F-34CF-4E57-97F0-535BCBD8A38F}"/>
              </a:ext>
            </a:extLst>
          </p:cNvPr>
          <p:cNvSpPr txBox="1">
            <a:spLocks/>
          </p:cNvSpPr>
          <p:nvPr/>
        </p:nvSpPr>
        <p:spPr>
          <a:xfrm>
            <a:off x="6119953" y="5226571"/>
            <a:ext cx="1793875" cy="5619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200">
                <a:solidFill>
                  <a:schemeClr val="tx1"/>
                </a:solidFill>
              </a:rPr>
              <a:t>Lanzar diseño</a:t>
            </a:r>
          </a:p>
        </p:txBody>
      </p:sp>
      <p:sp>
        <p:nvSpPr>
          <p:cNvPr id="36" name="Marcador de texto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714105" y="523036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200"/>
              <a:t>Entrega al cliente</a:t>
            </a:r>
          </a:p>
        </p:txBody>
      </p: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6A60E3F7-029A-49BA-81A4-C0D9B4670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48000" y="257175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0C63CB3E-25F3-4384-8C96-BB924FA53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58462" y="466344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>
            <a:extLst>
              <a:ext uri="{FF2B5EF4-FFF2-40B4-BE49-F238E27FC236}">
                <a16:creationId xmlns:a16="http://schemas.microsoft.com/office/drawing/2014/main" id="{F2E3DEF9-3B41-4091-B0CB-B5BCCCC48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6095" y="2570877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9F9EC6C0-1013-478D-9D38-F5E0A03C2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48000" y="466344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8775" y="2570877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8907" y="4659106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220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a 9">
            <a:extLst>
              <a:ext uri="{FF2B5EF4-FFF2-40B4-BE49-F238E27FC236}">
                <a16:creationId xmlns:a16="http://schemas.microsoft.com/office/drawing/2014/main" id="{F6E0C67A-8733-4F90-8BC5-65C93FF78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5553190"/>
              </p:ext>
            </p:extLst>
          </p:nvPr>
        </p:nvGraphicFramePr>
        <p:xfrm>
          <a:off x="838200" y="1685925"/>
          <a:ext cx="10515600" cy="409229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14792"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Año 1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Año 2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Año 3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Ingresos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Usuarios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Ventas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4.000.000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16.000.000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Precio medio por venta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15 % de los ingresos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Beneficio bruto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Gastos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Ventas y marketing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5.062.500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38.400.000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151.200.000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70 %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Atención al cliente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1.687.500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9.600.000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21.600.000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10 %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Desarrollo del producto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562.500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10.800.000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5 %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Investigación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281.250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4.320.000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2 %</a:t>
                      </a:r>
                      <a:endParaRPr lang="es-ES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Gastos totales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7.593.750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52.800.000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s-ES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187.920.000</a:t>
                      </a:r>
                      <a:endParaRPr lang="es-ES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s-ES" sz="1400" b="0" i="0" u="none" strike="noStrike" noProof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11" name="Título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Finanzas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96B568C-56CE-45B6-8812-96D3772517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4FB3B5-03CE-4FAD-B187-3DA70C0E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AA017A-FC75-4E6D-B15A-F3163642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Quiénes somos</a:t>
            </a:r>
          </a:p>
        </p:txBody>
      </p:sp>
      <p:pic>
        <p:nvPicPr>
          <p:cNvPr id="41" name="Marcador de posición de imagen 40" descr="Miembro del equipo&#10;">
            <a:extLst>
              <a:ext uri="{FF2B5EF4-FFF2-40B4-BE49-F238E27FC236}">
                <a16:creationId xmlns:a16="http://schemas.microsoft.com/office/drawing/2014/main" id="{3AD14E47-24AF-45E7-9723-21F9F8D017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5515" y="1718402"/>
            <a:ext cx="2286000" cy="3566160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7681BD-6DFB-45E8-818F-7EA01BA667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35515" y="5359799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Takuma Hayashi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4722E07-8C73-43B0-B688-A339EC4915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5515" y="5743005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Presidente</a:t>
            </a:r>
          </a:p>
        </p:txBody>
      </p:sp>
      <p:pic>
        <p:nvPicPr>
          <p:cNvPr id="43" name="Marcador de posición de imagen 42" descr="Miembro del equipo">
            <a:extLst>
              <a:ext uri="{FF2B5EF4-FFF2-40B4-BE49-F238E27FC236}">
                <a16:creationId xmlns:a16="http://schemas.microsoft.com/office/drawing/2014/main" id="{F8CCFB54-F564-4C28-9B72-CA962616383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4036" y="1718798"/>
            <a:ext cx="2286000" cy="3566160"/>
          </a:xfrm>
        </p:spPr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0D397F1A-A3D7-4C4F-BE56-A2BE21CFE5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4036" y="5360195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Mirjam Nilsson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88D86D2-1F6A-468E-A2BE-1D1D42AF41A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4036" y="5743401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Directora ejecutiva</a:t>
            </a:r>
          </a:p>
        </p:txBody>
      </p:sp>
      <p:pic>
        <p:nvPicPr>
          <p:cNvPr id="45" name="Marcador de posición de imagen 44" descr="Primer plano de un miembro del equipo&#10;">
            <a:extLst>
              <a:ext uri="{FF2B5EF4-FFF2-40B4-BE49-F238E27FC236}">
                <a16:creationId xmlns:a16="http://schemas.microsoft.com/office/drawing/2014/main" id="{FEFA2E45-2D77-48EC-800D-9CE0CB67E20B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72557" y="1718402"/>
            <a:ext cx="2286000" cy="3566160"/>
          </a:xfrm>
        </p:spPr>
      </p:pic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AC0807CB-21BF-4F3D-8750-B495FD3076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557" y="5360195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Flora Berggren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23CCA83F-97D9-4195-AACF-3BCB3A902BE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557" y="5743401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Directora de operaciones</a:t>
            </a:r>
          </a:p>
        </p:txBody>
      </p:sp>
      <p:pic>
        <p:nvPicPr>
          <p:cNvPr id="47" name="Marcador de posición de imagen 46" descr="Miembro del equipo">
            <a:extLst>
              <a:ext uri="{FF2B5EF4-FFF2-40B4-BE49-F238E27FC236}">
                <a16:creationId xmlns:a16="http://schemas.microsoft.com/office/drawing/2014/main" id="{442BB509-AB0A-4152-81AE-144EA148104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82"/>
          <a:stretch/>
        </p:blipFill>
        <p:spPr>
          <a:xfrm>
            <a:off x="8578378" y="1718798"/>
            <a:ext cx="2286000" cy="3566160"/>
          </a:xfrm>
        </p:spPr>
      </p:pic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6B03A645-5227-4E0C-A93D-300D66A54FD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578378" y="5360195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Rajesh Santoshi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5FB97D2A-CDF6-4980-A29D-8CF26772650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578378" y="5743401"/>
            <a:ext cx="2286000" cy="365125"/>
          </a:xfrm>
        </p:spPr>
        <p:txBody>
          <a:bodyPr rtlCol="0"/>
          <a:lstStyle/>
          <a:p>
            <a:pPr rtl="0"/>
            <a:r>
              <a:rPr lang="es-ES"/>
              <a:t>Vicepresidente de marketing</a:t>
            </a:r>
          </a:p>
        </p:txBody>
      </p:sp>
      <p:sp>
        <p:nvSpPr>
          <p:cNvPr id="61" name="Marcador de fecha 60">
            <a:extLst>
              <a:ext uri="{FF2B5EF4-FFF2-40B4-BE49-F238E27FC236}">
                <a16:creationId xmlns:a16="http://schemas.microsoft.com/office/drawing/2014/main" id="{CBC16AE9-6A32-4167-87BE-1A2FF6927A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62" name="Marcador de pie de página 61">
            <a:extLst>
              <a:ext uri="{FF2B5EF4-FFF2-40B4-BE49-F238E27FC236}">
                <a16:creationId xmlns:a16="http://schemas.microsoft.com/office/drawing/2014/main" id="{BCC563B2-8ABC-413E-9B26-9CA2DB2A2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63" name="Marcador de número de diapositiva 62">
            <a:extLst>
              <a:ext uri="{FF2B5EF4-FFF2-40B4-BE49-F238E27FC236}">
                <a16:creationId xmlns:a16="http://schemas.microsoft.com/office/drawing/2014/main" id="{4ADB2A00-79D8-4B6D-A72B-FCF59AC26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/>
              <a:t>Quiénes somos </a:t>
            </a:r>
          </a:p>
        </p:txBody>
      </p:sp>
      <p:pic>
        <p:nvPicPr>
          <p:cNvPr id="36" name="Marcador de posición de imagen 35" descr="Miembro del equipo">
            <a:extLst>
              <a:ext uri="{FF2B5EF4-FFF2-40B4-BE49-F238E27FC236}">
                <a16:creationId xmlns:a16="http://schemas.microsoft.com/office/drawing/2014/main" id="{9E4C54D5-D090-422D-B13C-A07DDD8192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0" r="5830"/>
          <a:stretch/>
        </p:blipFill>
        <p:spPr>
          <a:xfrm>
            <a:off x="1335515" y="1717141"/>
            <a:ext cx="2286000" cy="1554480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4EF81C6-722A-40A9-982F-7A77D2F184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35515" y="3323013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Takuma Hayashi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D252CED-07CE-47F9-AFAC-1774B6608C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5515" y="361080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Presidente</a:t>
            </a:r>
          </a:p>
          <a:p>
            <a:pPr rtl="0"/>
            <a:endParaRPr lang="es-ES"/>
          </a:p>
        </p:txBody>
      </p:sp>
      <p:pic>
        <p:nvPicPr>
          <p:cNvPr id="48" name="Marcador de posición de imagen 47" descr="Miembro del equipo">
            <a:extLst>
              <a:ext uri="{FF2B5EF4-FFF2-40B4-BE49-F238E27FC236}">
                <a16:creationId xmlns:a16="http://schemas.microsoft.com/office/drawing/2014/main" id="{7B20D71B-174A-45B0-BF3C-64F4D880365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4036" y="1717537"/>
            <a:ext cx="2286000" cy="1554480"/>
          </a:xfrm>
        </p:spPr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E2A1A84-F1BA-4177-804F-5970391591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4036" y="3323409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Mirjam Nilsson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D345967-F7D2-4D02-9481-357DEB6340B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4036" y="3611203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Directora ejecutiva</a:t>
            </a:r>
          </a:p>
        </p:txBody>
      </p:sp>
      <p:pic>
        <p:nvPicPr>
          <p:cNvPr id="50" name="Marcador de posición de imagen 49" descr="Miembro del equipo">
            <a:extLst>
              <a:ext uri="{FF2B5EF4-FFF2-40B4-BE49-F238E27FC236}">
                <a16:creationId xmlns:a16="http://schemas.microsoft.com/office/drawing/2014/main" id="{DCB8CB4C-3103-4223-8AC8-CBDAF9BEAD77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557" y="1717141"/>
            <a:ext cx="2286000" cy="1554480"/>
          </a:xfrm>
        </p:spPr>
      </p:pic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B7624EB2-CC13-4A85-BC99-25F6B52BA8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557" y="3323013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Flora Berggren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8D78550E-BA78-433F-8276-20FB7C1D10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557" y="361080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Directora de operaciones</a:t>
            </a:r>
          </a:p>
        </p:txBody>
      </p:sp>
      <p:pic>
        <p:nvPicPr>
          <p:cNvPr id="52" name="Marcador de posición de imagen 51" descr="Miembro del equipo">
            <a:extLst>
              <a:ext uri="{FF2B5EF4-FFF2-40B4-BE49-F238E27FC236}">
                <a16:creationId xmlns:a16="http://schemas.microsoft.com/office/drawing/2014/main" id="{C201E412-C8EC-41D7-AEE5-689904CD6CA9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78378" y="1717141"/>
            <a:ext cx="2286000" cy="1554480"/>
          </a:xfrm>
        </p:spPr>
      </p:pic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A53046BF-4D73-4601-8969-6B614639B92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578378" y="3323013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Rajesh Santoshi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7CE92C3-56EA-4ABB-8A65-E3E48BE85E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578378" y="361080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Vicepresidente de marketing</a:t>
            </a:r>
          </a:p>
        </p:txBody>
      </p:sp>
      <p:pic>
        <p:nvPicPr>
          <p:cNvPr id="62" name="Marcador de posición de imagen 61" descr="Miembro del equipo">
            <a:extLst>
              <a:ext uri="{FF2B5EF4-FFF2-40B4-BE49-F238E27FC236}">
                <a16:creationId xmlns:a16="http://schemas.microsoft.com/office/drawing/2014/main" id="{CE12BE08-AB8A-4DF2-9817-BFFF3974B2ED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219" y="4131915"/>
            <a:ext cx="2286000" cy="1554480"/>
          </a:xfrm>
        </p:spPr>
      </p:pic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7B5C9F10-7BFD-45C8-894C-36539AA2B7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325219" y="573778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Graham Barnes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9A475929-B501-4051-A883-51997FB22E5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25219" y="6025581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Vicepresidente de producto</a:t>
            </a:r>
          </a:p>
        </p:txBody>
      </p:sp>
      <p:pic>
        <p:nvPicPr>
          <p:cNvPr id="64" name="Marcador de posición de imagen 63" descr="Miembro del equipo">
            <a:extLst>
              <a:ext uri="{FF2B5EF4-FFF2-40B4-BE49-F238E27FC236}">
                <a16:creationId xmlns:a16="http://schemas.microsoft.com/office/drawing/2014/main" id="{856B5B80-36DD-4931-BE4E-83EF490A302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43740" y="4132311"/>
            <a:ext cx="2286000" cy="1554480"/>
          </a:xfrm>
        </p:spPr>
      </p:pic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E50919A1-17DB-4FF7-9FE7-D206BF1BB6A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43740" y="5738183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Rowan Murphy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86FAA660-E448-4630-98B9-97106F98E75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43740" y="602597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Estratega en SEO</a:t>
            </a:r>
          </a:p>
        </p:txBody>
      </p:sp>
      <p:pic>
        <p:nvPicPr>
          <p:cNvPr id="66" name="Marcador de posición de imagen 65" descr="Miembro del equipo">
            <a:extLst>
              <a:ext uri="{FF2B5EF4-FFF2-40B4-BE49-F238E27FC236}">
                <a16:creationId xmlns:a16="http://schemas.microsoft.com/office/drawing/2014/main" id="{70508058-51F1-41B6-9E73-72C7031069A9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2261" y="4131915"/>
            <a:ext cx="2286000" cy="1554480"/>
          </a:xfrm>
        </p:spPr>
      </p:pic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F8736E34-1376-447A-9E5D-8EE5392AF8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62261" y="573778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Elizabeth Moore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E2BA780D-D37A-407D-B738-91EC6DFB89E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162261" y="6025581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Diseñadora de productos</a:t>
            </a:r>
          </a:p>
        </p:txBody>
      </p:sp>
      <p:pic>
        <p:nvPicPr>
          <p:cNvPr id="38" name="Marcador de posición de imagen 37" descr="Miembro del equipo">
            <a:extLst>
              <a:ext uri="{FF2B5EF4-FFF2-40B4-BE49-F238E27FC236}">
                <a16:creationId xmlns:a16="http://schemas.microsoft.com/office/drawing/2014/main" id="{FC93BCCD-E9C1-417C-82F5-BA865F7476F5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r="1043"/>
          <a:stretch/>
        </p:blipFill>
        <p:spPr>
          <a:xfrm>
            <a:off x="8580782" y="4131915"/>
            <a:ext cx="2286000" cy="1554480"/>
          </a:xfrm>
        </p:spPr>
      </p:pic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09A4AAAD-175A-4F7C-ABD7-61F9464060C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580782" y="5737787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Robin Kline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31E24436-B6FE-438F-ACAF-6739CA24BD5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580782" y="6025581"/>
            <a:ext cx="2286000" cy="274320"/>
          </a:xfrm>
        </p:spPr>
        <p:txBody>
          <a:bodyPr rtlCol="0"/>
          <a:lstStyle/>
          <a:p>
            <a:pPr rtl="0"/>
            <a:r>
              <a:rPr lang="es-ES"/>
              <a:t>Desarrolladora de contenido</a:t>
            </a:r>
          </a:p>
        </p:txBody>
      </p:sp>
      <p:sp>
        <p:nvSpPr>
          <p:cNvPr id="67" name="Marcador de fecha 66">
            <a:extLst>
              <a:ext uri="{FF2B5EF4-FFF2-40B4-BE49-F238E27FC236}">
                <a16:creationId xmlns:a16="http://schemas.microsoft.com/office/drawing/2014/main" id="{EB0B9CD2-8060-4E74-BBD4-61FE9496A4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68" name="Marcador de pie de página 67">
            <a:extLst>
              <a:ext uri="{FF2B5EF4-FFF2-40B4-BE49-F238E27FC236}">
                <a16:creationId xmlns:a16="http://schemas.microsoft.com/office/drawing/2014/main" id="{32D36052-49CF-45DE-941C-561DE743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69" name="Marcador de número de diapositiva 68">
            <a:extLst>
              <a:ext uri="{FF2B5EF4-FFF2-40B4-BE49-F238E27FC236}">
                <a16:creationId xmlns:a16="http://schemas.microsoft.com/office/drawing/2014/main" id="{248679DD-A4C4-45D2-8ABD-48C2DF4B5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2670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FD8D0-7C44-4732-91C9-B21B9AC8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Financiación</a:t>
            </a:r>
          </a:p>
        </p:txBody>
      </p:sp>
      <p:graphicFrame>
        <p:nvGraphicFramePr>
          <p:cNvPr id="67" name="Marcador de contenido 66" descr="Gráfico circular&#10;">
            <a:extLst>
              <a:ext uri="{FF2B5EF4-FFF2-40B4-BE49-F238E27FC236}">
                <a16:creationId xmlns:a16="http://schemas.microsoft.com/office/drawing/2014/main" id="{AA045870-9881-4BA5-8874-8A33E086FC97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3636451614"/>
              </p:ext>
            </p:extLst>
          </p:nvPr>
        </p:nvGraphicFramePr>
        <p:xfrm>
          <a:off x="1138238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9591F81-46FD-4828-81C8-D99A0E427C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8637" y="3444752"/>
            <a:ext cx="2057400" cy="640080"/>
          </a:xfrm>
        </p:spPr>
        <p:txBody>
          <a:bodyPr rtlCol="0"/>
          <a:lstStyle/>
          <a:p>
            <a:pPr rtl="0"/>
            <a:r>
              <a:rPr lang="es-ES" dirty="0"/>
              <a:t>Propiedades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573668D-D441-448B-A876-E948323DD0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34480" y="4110604"/>
            <a:ext cx="2057400" cy="365760"/>
          </a:xfrm>
        </p:spPr>
        <p:txBody>
          <a:bodyPr rtlCol="0"/>
          <a:lstStyle/>
          <a:p>
            <a:pPr rtl="0"/>
            <a:r>
              <a:rPr lang="es-ES" dirty="0"/>
              <a:t>12.000 € 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AC2417B2-247E-4322-AAF8-8335A2356E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480" y="4483110"/>
            <a:ext cx="2057400" cy="914400"/>
          </a:xfrm>
        </p:spPr>
        <p:txBody>
          <a:bodyPr rtlCol="0"/>
          <a:lstStyle/>
          <a:p>
            <a:pPr rtl="0"/>
            <a:r>
              <a:rPr lang="es-ES" dirty="0"/>
              <a:t>Ingresos obtenidos del alquiler de inmuebles</a:t>
            </a:r>
          </a:p>
        </p:txBody>
      </p:sp>
      <p:graphicFrame>
        <p:nvGraphicFramePr>
          <p:cNvPr id="69" name="Marcador de contenido 68" descr="Gráfico circular">
            <a:extLst>
              <a:ext uri="{FF2B5EF4-FFF2-40B4-BE49-F238E27FC236}">
                <a16:creationId xmlns:a16="http://schemas.microsoft.com/office/drawing/2014/main" id="{582BFE2E-20FC-4568-B7CE-0689CB43A018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238153107"/>
              </p:ext>
            </p:extLst>
          </p:nvPr>
        </p:nvGraphicFramePr>
        <p:xfrm>
          <a:off x="3859213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EB22339-E1B7-4BAF-86A1-6D1908793E7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40615" y="3444752"/>
            <a:ext cx="2057400" cy="640080"/>
          </a:xfrm>
        </p:spPr>
        <p:txBody>
          <a:bodyPr rtlCol="0"/>
          <a:lstStyle/>
          <a:p>
            <a:pPr rtl="0"/>
            <a:r>
              <a:rPr lang="es-ES" dirty="0"/>
              <a:t>Ángeles inversores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04C8C9CC-C95E-48C8-A0B6-E5A02D03ACE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6458" y="4110604"/>
            <a:ext cx="2057400" cy="365760"/>
          </a:xfrm>
        </p:spPr>
        <p:txBody>
          <a:bodyPr rtlCol="0"/>
          <a:lstStyle/>
          <a:p>
            <a:pPr rtl="0"/>
            <a:r>
              <a:rPr lang="es-ES" dirty="0"/>
              <a:t>14.000 €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2B2A538C-BC0B-4467-B346-64F5C21F4D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56458" y="4483110"/>
            <a:ext cx="2057400" cy="914400"/>
          </a:xfrm>
        </p:spPr>
        <p:txBody>
          <a:bodyPr rtlCol="0"/>
          <a:lstStyle/>
          <a:p>
            <a:pPr rtl="0"/>
            <a:r>
              <a:rPr lang="es-ES" dirty="0"/>
              <a:t>Importe obtenido a través de otros inversores</a:t>
            </a:r>
          </a:p>
        </p:txBody>
      </p:sp>
      <p:graphicFrame>
        <p:nvGraphicFramePr>
          <p:cNvPr id="73" name="Marcador de contenido 72" descr="Gráfico circular&#10;">
            <a:extLst>
              <a:ext uri="{FF2B5EF4-FFF2-40B4-BE49-F238E27FC236}">
                <a16:creationId xmlns:a16="http://schemas.microsoft.com/office/drawing/2014/main" id="{68248CE2-5C3F-4635-AC63-6CD1ACD149C1}"/>
              </a:ext>
            </a:extLst>
          </p:cNvPr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198170139"/>
              </p:ext>
            </p:extLst>
          </p:nvPr>
        </p:nvGraphicFramePr>
        <p:xfrm>
          <a:off x="6550025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53BC28C1-3A73-4021-AAF4-A81999E0F6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30908" y="3444752"/>
            <a:ext cx="2057400" cy="640080"/>
          </a:xfrm>
        </p:spPr>
        <p:txBody>
          <a:bodyPr rtlCol="0"/>
          <a:lstStyle/>
          <a:p>
            <a:pPr rtl="0"/>
            <a:r>
              <a:rPr lang="es-ES" dirty="0"/>
              <a:t>Efectivo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69BEFDA3-794A-4D5C-98B3-2EFB26BB913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30908" y="4110604"/>
            <a:ext cx="2057400" cy="365760"/>
          </a:xfrm>
        </p:spPr>
        <p:txBody>
          <a:bodyPr rtlCol="0"/>
          <a:lstStyle/>
          <a:p>
            <a:pPr rtl="0"/>
            <a:r>
              <a:rPr lang="es-ES" dirty="0"/>
              <a:t>32.000 €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82EDBC89-40BC-4659-8C15-4E83DB9AF5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30908" y="4483110"/>
            <a:ext cx="2057400" cy="914400"/>
          </a:xfrm>
        </p:spPr>
        <p:txBody>
          <a:bodyPr rtlCol="0"/>
          <a:lstStyle/>
          <a:p>
            <a:pPr rtl="0"/>
            <a:r>
              <a:rPr lang="es-ES" noProof="1"/>
              <a:t>Efectivo liquido que tenemos a mano</a:t>
            </a:r>
          </a:p>
        </p:txBody>
      </p:sp>
      <p:graphicFrame>
        <p:nvGraphicFramePr>
          <p:cNvPr id="75" name="Marcador de contenido 74" descr="Gráfico circular&#10;">
            <a:extLst>
              <a:ext uri="{FF2B5EF4-FFF2-40B4-BE49-F238E27FC236}">
                <a16:creationId xmlns:a16="http://schemas.microsoft.com/office/drawing/2014/main" id="{DBDA1AAB-5DF4-401A-8828-03ED3CA66FB9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4187539775"/>
              </p:ext>
            </p:extLst>
          </p:nvPr>
        </p:nvGraphicFramePr>
        <p:xfrm>
          <a:off x="9264650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E561D832-D9A9-40DE-8B95-4CA54EBCA7E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145729" y="3444752"/>
            <a:ext cx="2057400" cy="640080"/>
          </a:xfrm>
        </p:spPr>
        <p:txBody>
          <a:bodyPr rtlCol="0"/>
          <a:lstStyle/>
          <a:p>
            <a:pPr rtl="0"/>
            <a:r>
              <a:rPr lang="es-ES" dirty="0"/>
              <a:t>Acciones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0A206366-4E18-4EEA-93CF-F001CFBBAC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145729" y="4110604"/>
            <a:ext cx="2057400" cy="365760"/>
          </a:xfrm>
        </p:spPr>
        <p:txBody>
          <a:bodyPr rtlCol="0"/>
          <a:lstStyle/>
          <a:p>
            <a:pPr rtl="0"/>
            <a:r>
              <a:rPr lang="es-ES" dirty="0"/>
              <a:t>82.000 €</a:t>
            </a:r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BA6BB1F5-BE68-4FE5-9D56-24583EBB0A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45729" y="4483110"/>
            <a:ext cx="2057400" cy="914400"/>
          </a:xfrm>
        </p:spPr>
        <p:txBody>
          <a:bodyPr rtlCol="0"/>
          <a:lstStyle/>
          <a:p>
            <a:pPr rtl="0"/>
            <a:r>
              <a:rPr lang="es-ES" dirty="0"/>
              <a:t>Número de acciones convertidas en EUR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833FCA9-8B9E-4FDE-993D-171FCB48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E454188-F349-4433-93D8-051C747CC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1CDDB75-AA4C-4BDF-9E40-699D6844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63693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/>
          <a:p>
            <a:pPr rtl="0"/>
            <a:r>
              <a:rPr lang="es-ES"/>
              <a:t>Quiénes somos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849554"/>
          </a:xfrm>
        </p:spPr>
        <p:txBody>
          <a:bodyPr rtlCol="0">
            <a:normAutofit/>
          </a:bodyPr>
          <a:lstStyle/>
          <a:p>
            <a:r>
              <a:rPr lang="es-CO" sz="1800" i="1" dirty="0">
                <a:latin typeface="+mj-lt"/>
              </a:rPr>
              <a:t>GreenWear es un proyecto de programación que busca promover la moda sostenible a través de una plataforma en línea para la venta de ropa y accesorios. Este proyecto se enfoca en ofrecer una alternativa ecológica y ética a los consumidores que buscan reducir su impacto en el medio ambiente.</a:t>
            </a:r>
            <a:endParaRPr lang="es-ES" sz="1800" i="1" dirty="0">
              <a:latin typeface="+mj-lt"/>
            </a:endParaRPr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/>
          </a:p>
        </p:txBody>
      </p:sp>
      <p:pic>
        <p:nvPicPr>
          <p:cNvPr id="9" name="Marcador de posición de imagen 8">
            <a:extLst>
              <a:ext uri="{FF2B5EF4-FFF2-40B4-BE49-F238E27FC236}">
                <a16:creationId xmlns:a16="http://schemas.microsoft.com/office/drawing/2014/main" id="{BC3FF09A-BB0B-4EC7-B99E-8C5A4D3A9B7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9698" b="296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/>
          <a:p>
            <a:pPr rtl="0"/>
            <a:r>
              <a:rPr lang="es-ES"/>
              <a:t>Resumen</a:t>
            </a:r>
          </a:p>
        </p:txBody>
      </p:sp>
      <p:pic>
        <p:nvPicPr>
          <p:cNvPr id="6" name="Marcador de posición de imagen 5" descr="Fotografía de una sala vacía con algunas paredes de ladrillo y una gran ventana&#10; ">
            <a:extLst>
              <a:ext uri="{FF2B5EF4-FFF2-40B4-BE49-F238E27FC236}">
                <a16:creationId xmlns:a16="http://schemas.microsoft.com/office/drawing/2014/main" id="{AF5FE10B-AA36-4681-87ED-8007B7A12DD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/>
              <a:t>En Contoso, creemos en dar el 110 %. Con nuestra arquitectura de datos de próxima generación, ayudamos a las empresas a administrar virtualmente flujos de trabajo ágiles. Progresamos gracias a nuestro conocimiento del mercado y al excelente equipo que hay detrás de nuestro producto. Como dice nuestra directora ejecutiva: «Seremos eficientes si logramos transformar de manera proactiva la forma en que hacemos negocios».</a:t>
            </a:r>
          </a:p>
          <a:p>
            <a:pPr rtl="0"/>
            <a:endParaRPr lang="es-E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77E2C42-2042-418E-9662-C5F50D84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EABA2FA-E564-482C-835A-F210D37ED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31EA141-3C56-48C9-B1FB-183C363C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/>
          <a:lstStyle/>
          <a:p>
            <a:pPr rtl="0"/>
            <a:r>
              <a:rPr lang="es-ES"/>
              <a:t>Muchas gracias</a:t>
            </a:r>
          </a:p>
        </p:txBody>
      </p:sp>
      <p:pic>
        <p:nvPicPr>
          <p:cNvPr id="30" name="Marcador de posición de imagen 29" descr="Fotografía de una persona con una camiseta a rayas sosteniendo una tacita blanca con una plantita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Marcador de posición de imagen 5" descr="Fotografía de un hombre colocando un cartel que indica que la tienda abrirá pronto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390524"/>
            <a:ext cx="5637276" cy="4114800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/>
          <a:lstStyle/>
          <a:p>
            <a:pPr rtl="0"/>
            <a:r>
              <a:rPr lang="es-ES"/>
              <a:t>Mirjam Nilsson​</a:t>
            </a:r>
          </a:p>
          <a:p>
            <a:pPr rtl="0"/>
            <a:r>
              <a:rPr lang="es-ES"/>
              <a:t>206-555-0146</a:t>
            </a:r>
          </a:p>
          <a:p>
            <a:pPr rtl="0"/>
            <a:r>
              <a:rPr lang="es-ES"/>
              <a:t>mirjam@contoso.com</a:t>
            </a:r>
          </a:p>
          <a:p>
            <a:pPr rtl="0"/>
            <a:r>
              <a:rPr lang="es-ES"/>
              <a:t>www.contoso.com</a:t>
            </a:r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12" name="Marcador de pie de página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 rtlCol="0"/>
          <a:lstStyle/>
          <a:p>
            <a:pPr rtl="0"/>
            <a:r>
              <a:rPr lang="es-ES"/>
              <a:t>Problema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308" y="1433516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dirty="0"/>
              <a:t>Brecha en el mercado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160FC76B-FDDE-4574-85B7-495FBA6F90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3308" y="1912337"/>
            <a:ext cx="4109417" cy="1559858"/>
          </a:xfrm>
        </p:spPr>
        <p:txBody>
          <a:bodyPr rtlCol="0"/>
          <a:lstStyle/>
          <a:p>
            <a:pPr rtl="0"/>
            <a:r>
              <a:rPr lang="es-ES" dirty="0"/>
              <a:t>Actualmente la mayor problemática en Colombia radica en su consumismo, simplemente se compra por moda y no se influye en una razón o nuestra ética a la hora de hacerlo.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D32255BC-C6D7-45F4-AA99-1EBC2D1ABC4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rtlCol="0"/>
          <a:lstStyle/>
          <a:p>
            <a:pPr rtl="0"/>
            <a:r>
              <a:rPr lang="es-ES"/>
              <a:t>Clientes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95C519DA-06A3-4391-AAF4-8C7122770C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096" y="1433516"/>
            <a:ext cx="4114800" cy="457200"/>
          </a:xfrm>
        </p:spPr>
        <p:txBody>
          <a:bodyPr rtlCol="0"/>
          <a:lstStyle/>
          <a:p>
            <a:pPr rtl="0"/>
            <a:r>
              <a:rPr lang="es-ES" dirty="0"/>
              <a:t>Costes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A05B1DF-9A99-47CA-BA3D-7881266BCC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6"/>
            <a:ext cx="4114800" cy="1299021"/>
          </a:xfrm>
        </p:spPr>
        <p:txBody>
          <a:bodyPr rtlCol="0"/>
          <a:lstStyle/>
          <a:p>
            <a:pPr rtl="0"/>
            <a:r>
              <a:rPr lang="es-ES" dirty="0"/>
              <a:t>El 66 % de los consumidores de Colombia. invierte dinero en varios productos que solo resuelven su problema de manera parcial.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8B1A13A6-E2A0-4091-A4B3-A50F0962D1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2096" y="1912337"/>
            <a:ext cx="4114800" cy="914400"/>
          </a:xfrm>
        </p:spPr>
        <p:txBody>
          <a:bodyPr rtlCol="0"/>
          <a:lstStyle/>
          <a:p>
            <a:pPr rtl="0"/>
            <a:r>
              <a:rPr lang="es-ES" dirty="0"/>
              <a:t>El desarrollo de prendas y ropa sostenibles en algunos casos puede llegar a ser costosa o requerir tecnologías o materiales mas caros.</a:t>
            </a:r>
          </a:p>
        </p:txBody>
      </p:sp>
      <p:pic>
        <p:nvPicPr>
          <p:cNvPr id="40" name="Marcador de posición de imagen 39">
            <a:extLst>
              <a:ext uri="{FF2B5EF4-FFF2-40B4-BE49-F238E27FC236}">
                <a16:creationId xmlns:a16="http://schemas.microsoft.com/office/drawing/2014/main" id="{FE402C4A-2D7B-4F41-8218-B8594E1057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1986" y="3608720"/>
            <a:ext cx="4799730" cy="2955207"/>
          </a:xfrm>
        </p:spPr>
      </p:pic>
      <p:sp>
        <p:nvSpPr>
          <p:cNvPr id="44" name="Marcador de fecha 43">
            <a:extLst>
              <a:ext uri="{FF2B5EF4-FFF2-40B4-BE49-F238E27FC236}">
                <a16:creationId xmlns:a16="http://schemas.microsoft.com/office/drawing/2014/main" id="{61DE0949-C611-4117-B02A-4967EA7F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46" name="Marcador de número de diapositiva 45">
            <a:extLst>
              <a:ext uri="{FF2B5EF4-FFF2-40B4-BE49-F238E27FC236}">
                <a16:creationId xmlns:a16="http://schemas.microsoft.com/office/drawing/2014/main" id="{B057FC65-DE77-429F-8B3E-E77AD3578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4411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435" y="0"/>
            <a:ext cx="4602318" cy="1325563"/>
          </a:xfrm>
        </p:spPr>
        <p:txBody>
          <a:bodyPr rtlCol="0"/>
          <a:lstStyle/>
          <a:p>
            <a:pPr rtl="0"/>
            <a:r>
              <a:rPr lang="es-ES" dirty="0"/>
              <a:t>Solución</a:t>
            </a:r>
          </a:p>
        </p:txBody>
      </p:sp>
      <p:pic>
        <p:nvPicPr>
          <p:cNvPr id="149" name="Marcador de posición de imagen 148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12034" y="1555750"/>
            <a:ext cx="6096000" cy="3746500"/>
          </a:xfrm>
        </p:spPr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0435" y="861817"/>
            <a:ext cx="5101119" cy="530352"/>
          </a:xfrm>
        </p:spPr>
        <p:txBody>
          <a:bodyPr rtlCol="0"/>
          <a:lstStyle/>
          <a:p>
            <a:r>
              <a:rPr lang="es-CO" dirty="0"/>
              <a:t>Una posible solución para la problemática planteada en el proyecto GreenWear en Colombia es educar a los consumidores sobre la moda sostenible y sus beneficios. Para lograr esto, nuestro aplicativo puede ofrecer información detallada sobre la producción de ropa sostenible, los materiales utilizados y los procesos de producción, así como los beneficios ambientales y sociales de la moda sostenible.</a:t>
            </a:r>
          </a:p>
          <a:p>
            <a:r>
              <a:rPr lang="es-CO" dirty="0"/>
              <a:t>Además, el aplicativo podría ser una plataforma para conectar a los consumidores con marcas de moda sostenible y ofrecerles una amplia variedad de opciones a precios competitivos. Esto podría ayudar a aumentar la demanda de productos sostenibles y fomentar el crecimiento de la industria de la moda sostenible en Colombia.</a:t>
            </a:r>
          </a:p>
          <a:p>
            <a:r>
              <a:rPr lang="es-CO" dirty="0"/>
              <a:t>Nuestro aplicativo también podría ser una solución a la falta de acceso a materiales y tecnologías sostenibles en Colombia. Podríamos utilizar la plataforma para conectar a las empresas de moda sostenible con proveedores de materiales y tecnologías sostenibles en todo el mundo, lo que podría facilitar el acceso a estos recursos y reducir los costos de producción.</a:t>
            </a:r>
            <a:endParaRPr lang="es-ES" dirty="0"/>
          </a:p>
        </p:txBody>
      </p:sp>
      <p:sp>
        <p:nvSpPr>
          <p:cNvPr id="34" name="Marcador de fecha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35" name="Marcador de pie de página 34">
            <a:extLst>
              <a:ext uri="{FF2B5EF4-FFF2-40B4-BE49-F238E27FC236}">
                <a16:creationId xmlns:a16="http://schemas.microsoft.com/office/drawing/2014/main" id="{2E431F58-579E-4114-AE23-07948460C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/>
          <a:p>
            <a:pPr rtl="0"/>
            <a:r>
              <a:rPr lang="es-ES" dirty="0"/>
              <a:t>GreenWear</a:t>
            </a:r>
          </a:p>
        </p:txBody>
      </p:sp>
      <p:sp>
        <p:nvSpPr>
          <p:cNvPr id="36" name="Marcador de número de diapositiva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/>
          <a:p>
            <a:pPr rtl="0"/>
            <a:r>
              <a:rPr lang="es-ES" dirty="0"/>
              <a:t>¿Por qué escoger GreenWear?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/>
              <a:t>Único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8183BF95-E7F3-4EE1-B00F-DD0C3874B2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 rtlCol="0"/>
          <a:lstStyle/>
          <a:p>
            <a:pPr rtl="0"/>
            <a:r>
              <a:rPr lang="es-ES" dirty="0"/>
              <a:t>El producto está orientado específicamente al cuidado del medio ambiente.</a:t>
            </a:r>
          </a:p>
          <a:p>
            <a:pPr rtl="0"/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CE35F392-E7EE-41F8-98DE-C44067B4577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Innovador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413C481E-7E52-4079-A038-14B612438D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 rtlCol="0"/>
          <a:lstStyle/>
          <a:p>
            <a:pPr rtl="0"/>
            <a:r>
              <a:rPr lang="es-ES" dirty="0"/>
              <a:t> Producto innovador con un diseño atractivo, es elegante y funcional.</a:t>
            </a:r>
          </a:p>
          <a:p>
            <a:pPr rtl="0"/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A8A9BF88-37A2-4295-9121-C40F6B71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Probado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0374AEC8-628D-47F9-86A0-CB3CACB4A8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 rtlCol="0"/>
          <a:lstStyle/>
          <a:p>
            <a:pPr rtl="0"/>
            <a:r>
              <a:rPr lang="es-ES" dirty="0"/>
              <a:t>Pese que el termino moda sostenible ha sido muy reciente, se ha comprobado su atracción al publico.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F10B5059-BFFF-4CC7-8E57-9456D9CD00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Auténtico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83D922AF-D51F-457C-A9BE-B8F0999CF0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 rtlCol="0"/>
          <a:lstStyle/>
          <a:p>
            <a:pPr rtl="0"/>
            <a:r>
              <a:rPr lang="es-ES" dirty="0"/>
              <a:t>Nuestra visión se centra en general un golpe de realidad en Colombia en que podemos aportar. </a:t>
            </a:r>
          </a:p>
        </p:txBody>
      </p:sp>
      <p:pic>
        <p:nvPicPr>
          <p:cNvPr id="49" name="Marcador de posición de imagen 48">
            <a:extLst>
              <a:ext uri="{FF2B5EF4-FFF2-40B4-BE49-F238E27FC236}">
                <a16:creationId xmlns:a16="http://schemas.microsoft.com/office/drawing/2014/main" id="{B8051AFC-7B94-447D-9205-4C3C5DF021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57584" y="1690688"/>
            <a:ext cx="5198859" cy="3007911"/>
          </a:xfr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6B1F78-3AFD-4744-92CF-5884B66903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E6FD26-9BAD-4332-95C3-999491DA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6091DD-F2E6-43D6-BD3D-FDB5B294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70187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/>
          <a:p>
            <a:pPr rtl="0"/>
            <a:r>
              <a:rPr lang="es-ES" dirty="0"/>
              <a:t>A quienes queremos llegar.</a:t>
            </a:r>
          </a:p>
        </p:txBody>
      </p:sp>
      <p:pic>
        <p:nvPicPr>
          <p:cNvPr id="6" name="Marcador de posición de imagen 5" descr="Un grupo de personas sentadas alrededor de un escritorio mirando un portátil">
            <a:extLst>
              <a:ext uri="{FF2B5EF4-FFF2-40B4-BE49-F238E27FC236}">
                <a16:creationId xmlns:a16="http://schemas.microsoft.com/office/drawing/2014/main" id="{A3C5C7E1-18C3-4E46-A3BF-C25C379DEF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Tx/>
              <a:buChar char="-"/>
            </a:pPr>
            <a:r>
              <a:rPr lang="es-CO" dirty="0"/>
              <a:t>Consumidores preocupados por el medio ambiente</a:t>
            </a:r>
          </a:p>
          <a:p>
            <a:pPr marL="342900" indent="-342900">
              <a:buFontTx/>
              <a:buChar char="-"/>
            </a:pPr>
            <a:r>
              <a:rPr lang="es-CO" dirty="0"/>
              <a:t>Personas que apoyan la moda ética y justa</a:t>
            </a:r>
          </a:p>
          <a:p>
            <a:pPr marL="342900" indent="-342900">
              <a:buFontTx/>
              <a:buChar char="-"/>
            </a:pPr>
            <a:r>
              <a:rPr lang="es-CO" dirty="0"/>
              <a:t>Comunidades interesadas en la moda sostenible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9D8B6D9-B727-44AB-9039-91773DFE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3952661-D636-4FDB-9C08-C984DD22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  <a:endParaRPr lang="es-E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6" descr="Fotografía a una mujer sosteniendo una suculenta en una maceta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ítulo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rtlCol="0" anchor="ctr"/>
          <a:lstStyle/>
          <a:p>
            <a:pPr rtl="0"/>
            <a:r>
              <a:rPr lang="es-ES" dirty="0"/>
              <a:t>Diseñemos GreenWear</a:t>
            </a:r>
          </a:p>
        </p:txBody>
      </p:sp>
    </p:spTree>
    <p:extLst>
      <p:ext uri="{BB962C8B-B14F-4D97-AF65-F5344CB8AC3E}">
        <p14:creationId xmlns:p14="http://schemas.microsoft.com/office/powerpoint/2010/main" val="239376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Marcador de posición de imagen 10">
            <a:extLst>
              <a:ext uri="{FF2B5EF4-FFF2-40B4-BE49-F238E27FC236}">
                <a16:creationId xmlns:a16="http://schemas.microsoft.com/office/drawing/2014/main" id="{7B8040BD-D630-429D-A8B5-0210D22D5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" b="1237"/>
          <a:stretch/>
        </p:blipFill>
        <p:spPr>
          <a:xfrm>
            <a:off x="1588" y="5860428"/>
            <a:ext cx="12188825" cy="997571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Modelamiento: Diagrama de Datos</a:t>
            </a:r>
          </a:p>
        </p:txBody>
      </p:sp>
      <p:sp>
        <p:nvSpPr>
          <p:cNvPr id="42" name="Marcador de fecha 41">
            <a:extLst>
              <a:ext uri="{FF2B5EF4-FFF2-40B4-BE49-F238E27FC236}">
                <a16:creationId xmlns:a16="http://schemas.microsoft.com/office/drawing/2014/main" id="{916DDA26-131E-46AD-ADAE-F0E710EAF3DE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dirty="0"/>
              <a:t>20XX</a:t>
            </a:r>
          </a:p>
        </p:txBody>
      </p:sp>
      <p:sp>
        <p:nvSpPr>
          <p:cNvPr id="43" name="Marcador de pie de página 42">
            <a:extLst>
              <a:ext uri="{FF2B5EF4-FFF2-40B4-BE49-F238E27FC236}">
                <a16:creationId xmlns:a16="http://schemas.microsoft.com/office/drawing/2014/main" id="{3F77F960-EB31-4698-AB82-5583AF66D39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dirty="0"/>
              <a:t>Título de la presentación de lanzamiento</a:t>
            </a:r>
          </a:p>
        </p:txBody>
      </p:sp>
      <p:sp>
        <p:nvSpPr>
          <p:cNvPr id="44" name="Marcador de número de diapositiva 43">
            <a:extLst>
              <a:ext uri="{FF2B5EF4-FFF2-40B4-BE49-F238E27FC236}">
                <a16:creationId xmlns:a16="http://schemas.microsoft.com/office/drawing/2014/main" id="{3E790E42-CF88-4BBB-827D-12B6E23D93C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8</a:t>
            </a:fld>
            <a:endParaRPr lang="es-ES" dirty="0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FB1CA06F-69F1-43A9-ABF4-0251675EF1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t="4504" b="2743"/>
          <a:stretch/>
        </p:blipFill>
        <p:spPr bwMode="auto">
          <a:xfrm>
            <a:off x="1912033" y="1391486"/>
            <a:ext cx="8367934" cy="4332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1423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69AB68-AAD3-4F45-941A-BD76631A9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Modelo Scrum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A5988A-CD1B-4E4A-9861-EE187D0B6E6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911096" y="4311688"/>
            <a:ext cx="2286000" cy="360000"/>
          </a:xfrm>
        </p:spPr>
        <p:txBody>
          <a:bodyPr rtlCol="0"/>
          <a:lstStyle/>
          <a:p>
            <a:pPr rtl="0"/>
            <a:r>
              <a:rPr lang="es-ES"/>
              <a:t>Investigación</a:t>
            </a:r>
            <a:endParaRPr lang="es-ES" dirty="0"/>
          </a:p>
        </p:txBody>
      </p:sp>
      <p:sp>
        <p:nvSpPr>
          <p:cNvPr id="30" name="Marcador de texto 29">
            <a:extLst>
              <a:ext uri="{FF2B5EF4-FFF2-40B4-BE49-F238E27FC236}">
                <a16:creationId xmlns:a16="http://schemas.microsoft.com/office/drawing/2014/main" id="{A36F47C5-F678-46A9-B786-B6A885C6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11096" y="4773703"/>
            <a:ext cx="2286000" cy="1005840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es-ES" noProof="1"/>
              <a:t>Basamos nuestra investigación en tendencias de mercado y redes sociales.</a:t>
            </a:r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21C36C88-F184-4C07-A7C9-E06C46A4DFD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956048" y="4311688"/>
            <a:ext cx="2286000" cy="360000"/>
          </a:xfrm>
        </p:spPr>
        <p:txBody>
          <a:bodyPr rtlCol="0"/>
          <a:lstStyle/>
          <a:p>
            <a:pPr rtl="0"/>
            <a:r>
              <a:rPr lang="es-ES"/>
              <a:t>Resumen</a:t>
            </a:r>
            <a:endParaRPr lang="es-ES" dirty="0"/>
          </a:p>
        </p:txBody>
      </p:sp>
      <p:sp>
        <p:nvSpPr>
          <p:cNvPr id="32" name="Marcador de texto 31">
            <a:extLst>
              <a:ext uri="{FF2B5EF4-FFF2-40B4-BE49-F238E27FC236}">
                <a16:creationId xmlns:a16="http://schemas.microsoft.com/office/drawing/2014/main" id="{D59803FB-DF8C-4F02-9B45-27AAE8E2775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956048" y="4773703"/>
            <a:ext cx="2286000" cy="1340226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es-ES" noProof="1"/>
              <a:t>Creemos que la gente necesita más productos dedicados específicamente a este mercado especializado.</a:t>
            </a:r>
          </a:p>
          <a:p>
            <a:pPr rtl="0"/>
            <a:endParaRPr lang="es-ES" dirty="0"/>
          </a:p>
        </p:txBody>
      </p:sp>
      <p:sp>
        <p:nvSpPr>
          <p:cNvPr id="33" name="Marcador de texto 32">
            <a:extLst>
              <a:ext uri="{FF2B5EF4-FFF2-40B4-BE49-F238E27FC236}">
                <a16:creationId xmlns:a16="http://schemas.microsoft.com/office/drawing/2014/main" id="{550B1CB9-4A50-4420-AB99-79FC4314866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1856" y="4311688"/>
            <a:ext cx="2286000" cy="360000"/>
          </a:xfrm>
        </p:spPr>
        <p:txBody>
          <a:bodyPr rtlCol="0"/>
          <a:lstStyle/>
          <a:p>
            <a:pPr rtl="0"/>
            <a:r>
              <a:rPr lang="es-ES"/>
              <a:t>Diseño</a:t>
            </a:r>
            <a:endParaRPr lang="es-ES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5B55CC8A-7C02-4FA0-B265-E6C47B9EB53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991856" y="4773703"/>
            <a:ext cx="2286000" cy="1005840"/>
          </a:xfrm>
        </p:spPr>
        <p:txBody>
          <a:bodyPr rtlCol="0"/>
          <a:lstStyle/>
          <a:p>
            <a:pPr rtl="0"/>
            <a:r>
              <a:rPr lang="es-ES" noProof="1"/>
              <a:t>Simple y fácil de usar </a:t>
            </a:r>
          </a:p>
        </p:txBody>
      </p:sp>
      <p:sp>
        <p:nvSpPr>
          <p:cNvPr id="122" name="Marcador de fecha 121">
            <a:extLst>
              <a:ext uri="{FF2B5EF4-FFF2-40B4-BE49-F238E27FC236}">
                <a16:creationId xmlns:a16="http://schemas.microsoft.com/office/drawing/2014/main" id="{145491AF-B0E3-45E3-B13B-B845A699B65D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85" name="Marcador de pie de página 84">
            <a:extLst>
              <a:ext uri="{FF2B5EF4-FFF2-40B4-BE49-F238E27FC236}">
                <a16:creationId xmlns:a16="http://schemas.microsoft.com/office/drawing/2014/main" id="{6DE2BCA7-4090-47C3-9FBB-639DF1D9AA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Título de la presentación de lanzamiento</a:t>
            </a:r>
            <a:endParaRPr lang="es-ES" dirty="0"/>
          </a:p>
        </p:txBody>
      </p:sp>
      <p:sp>
        <p:nvSpPr>
          <p:cNvPr id="86" name="Marcador de número de diapositiva 85">
            <a:extLst>
              <a:ext uri="{FF2B5EF4-FFF2-40B4-BE49-F238E27FC236}">
                <a16:creationId xmlns:a16="http://schemas.microsoft.com/office/drawing/2014/main" id="{38FA7F94-C624-41F7-9020-8AA1485E2A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9</a:t>
            </a:fld>
            <a:endParaRPr lang="es-ES" dirty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06D6C250-1AEB-41E7-BA5A-57DF0548941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69B569A8-9291-44BC-A3D9-584FCF32A6E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58DA2C6B-FDCB-4A76-A6FD-59D09C1B4CA8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/>
      </p:sp>
    </p:spTree>
    <p:extLst>
      <p:ext uri="{BB962C8B-B14F-4D97-AF65-F5344CB8AC3E}">
        <p14:creationId xmlns:p14="http://schemas.microsoft.com/office/powerpoint/2010/main" val="22164541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419036_TF66722518_Win32" id="{E1990D8D-8D44-458F-AC3C-1FC853143BF3}" vid="{A6584292-34FF-452D-A960-ABC8E3CBC96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ventas ligera</Template>
  <TotalTime>84</TotalTime>
  <Words>1180</Words>
  <Application>Microsoft Office PowerPoint</Application>
  <PresentationFormat>Panorámica</PresentationFormat>
  <Paragraphs>311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Arial</vt:lpstr>
      <vt:lpstr>Bodoni MT</vt:lpstr>
      <vt:lpstr>Calibri</vt:lpstr>
      <vt:lpstr>Source Sans Pro Light</vt:lpstr>
      <vt:lpstr>Times New Roman</vt:lpstr>
      <vt:lpstr>Tema de Office</vt:lpstr>
      <vt:lpstr>GreenWear: Moda Sostenible A Tu Alcance.</vt:lpstr>
      <vt:lpstr>Quiénes somos</vt:lpstr>
      <vt:lpstr>Problema</vt:lpstr>
      <vt:lpstr>Solución</vt:lpstr>
      <vt:lpstr>¿Por qué escoger GreenWear?</vt:lpstr>
      <vt:lpstr>A quienes queremos llegar.</vt:lpstr>
      <vt:lpstr>Diseñemos GreenWear</vt:lpstr>
      <vt:lpstr>Modelamiento: Diagrama de Datos</vt:lpstr>
      <vt:lpstr>Modelo Scrum</vt:lpstr>
      <vt:lpstr>Comparativa de mercados</vt:lpstr>
      <vt:lpstr>Nuestra competencia</vt:lpstr>
      <vt:lpstr>Plano de la competencia</vt:lpstr>
      <vt:lpstr>Estrategia de crecimiento</vt:lpstr>
      <vt:lpstr>Avance</vt:lpstr>
      <vt:lpstr>Plan de acción a dos años</vt:lpstr>
      <vt:lpstr>Finanzas</vt:lpstr>
      <vt:lpstr>Quiénes somos</vt:lpstr>
      <vt:lpstr>Quiénes somos </vt:lpstr>
      <vt:lpstr>Financiación</vt:lpstr>
      <vt:lpstr>Resumen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GreenWear: Moda Sostenible A Tu Alcance.</dc:title>
  <dc:creator>user</dc:creator>
  <cp:lastModifiedBy>user</cp:lastModifiedBy>
  <cp:revision>7</cp:revision>
  <dcterms:created xsi:type="dcterms:W3CDTF">2023-03-26T00:03:23Z</dcterms:created>
  <dcterms:modified xsi:type="dcterms:W3CDTF">2023-04-06T04:10:51Z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